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9" r:id="rId2"/>
    <p:sldId id="276" r:id="rId3"/>
    <p:sldId id="299" r:id="rId4"/>
    <p:sldId id="278" r:id="rId5"/>
    <p:sldId id="277" r:id="rId6"/>
    <p:sldId id="279" r:id="rId7"/>
    <p:sldId id="280" r:id="rId8"/>
    <p:sldId id="281" r:id="rId9"/>
    <p:sldId id="298" r:id="rId10"/>
    <p:sldId id="286" r:id="rId11"/>
    <p:sldId id="282" r:id="rId12"/>
    <p:sldId id="297" r:id="rId13"/>
    <p:sldId id="284" r:id="rId14"/>
    <p:sldId id="285" r:id="rId15"/>
    <p:sldId id="287" r:id="rId16"/>
    <p:sldId id="289" r:id="rId17"/>
    <p:sldId id="290" r:id="rId18"/>
    <p:sldId id="283" r:id="rId19"/>
    <p:sldId id="288" r:id="rId20"/>
    <p:sldId id="291" r:id="rId21"/>
    <p:sldId id="301" r:id="rId22"/>
    <p:sldId id="302" r:id="rId23"/>
    <p:sldId id="303" r:id="rId24"/>
    <p:sldId id="304" r:id="rId25"/>
    <p:sldId id="257" r:id="rId26"/>
    <p:sldId id="305" r:id="rId27"/>
    <p:sldId id="307" r:id="rId28"/>
    <p:sldId id="308" r:id="rId29"/>
    <p:sldId id="293" r:id="rId30"/>
    <p:sldId id="294" r:id="rId31"/>
    <p:sldId id="309" r:id="rId32"/>
    <p:sldId id="310" r:id="rId33"/>
    <p:sldId id="311" r:id="rId34"/>
    <p:sldId id="313" r:id="rId35"/>
    <p:sldId id="373" r:id="rId36"/>
    <p:sldId id="371" r:id="rId37"/>
    <p:sldId id="363" r:id="rId38"/>
    <p:sldId id="364" r:id="rId39"/>
    <p:sldId id="365" r:id="rId40"/>
    <p:sldId id="366" r:id="rId41"/>
    <p:sldId id="378" r:id="rId42"/>
    <p:sldId id="376" r:id="rId43"/>
    <p:sldId id="377" r:id="rId44"/>
    <p:sldId id="374" r:id="rId45"/>
    <p:sldId id="375" r:id="rId46"/>
    <p:sldId id="370" r:id="rId47"/>
    <p:sldId id="367" r:id="rId48"/>
    <p:sldId id="368" r:id="rId49"/>
    <p:sldId id="369" r:id="rId50"/>
    <p:sldId id="300" r:id="rId51"/>
    <p:sldId id="379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86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949" autoAdjust="0"/>
  </p:normalViewPr>
  <p:slideViewPr>
    <p:cSldViewPr snapToGrid="0">
      <p:cViewPr varScale="1">
        <p:scale>
          <a:sx n="58" d="100"/>
          <a:sy n="58" d="100"/>
        </p:scale>
        <p:origin x="66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9BBC7-AB6B-4F71-B095-1DA5BBB4E3D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41F2-FE8E-45E7-9696-0B4A1AD5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5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F86820"/>
                </a:solidFill>
              </a:rPr>
              <a:t>По лабораторным методам рассказать про ОПУХОЛЕВЫЕ  МАРКЕРЫ</a:t>
            </a:r>
            <a:endParaRPr lang="LID4096" sz="1600" b="1" dirty="0">
              <a:solidFill>
                <a:srgbClr val="F8682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0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2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часовой стрелке: жировой слой; мышцы; соединительная ткань; кровеносные сосуды; слизистая мочевого пузыря; РАК </a:t>
            </a:r>
            <a:r>
              <a:rPr lang="en-US" dirty="0"/>
              <a:t>in situ</a:t>
            </a:r>
            <a:r>
              <a:rPr lang="ru-RU" dirty="0"/>
              <a:t>; Т-стадии.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5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Отдельные опухолевые</a:t>
            </a:r>
            <a:r>
              <a:rPr lang="ru-RU" baseline="0" dirty="0"/>
              <a:t> очаги в той же доле, что и первичная опухоль, относят к категории</a:t>
            </a:r>
            <a:r>
              <a:rPr lang="en-US" baseline="0" dirty="0"/>
              <a:t> T3</a:t>
            </a:r>
            <a:r>
              <a:rPr lang="ru-RU" baseline="0" dirty="0"/>
              <a:t>.</a:t>
            </a:r>
          </a:p>
          <a:p>
            <a:r>
              <a:rPr lang="ru-RU" baseline="0" dirty="0"/>
              <a:t>Отдельные опухолевые очаги в другой доле того же легкого, относят к категории Т4</a:t>
            </a:r>
          </a:p>
          <a:p>
            <a:r>
              <a:rPr lang="ru-RU" baseline="0" dirty="0"/>
              <a:t>Отдельные опухолевые очаги в доле другого легкого, а также опухоль с плевральными или перикардиальными очагами или злокачественным выпотом относят к категории М1а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0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7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CD63-5F03-41BA-B387-B6D7D649E7E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9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Думаю, вы поняли, что этот ускоритель сочетает в себе </a:t>
            </a:r>
            <a:r>
              <a:rPr lang="ru-RU" dirty="0" err="1"/>
              <a:t>функци</a:t>
            </a:r>
            <a:r>
              <a:rPr lang="ru-RU" dirty="0"/>
              <a:t> «обычной» лучевой терапии и </a:t>
            </a:r>
            <a:r>
              <a:rPr lang="ru-RU" dirty="0" err="1"/>
              <a:t>кибер</a:t>
            </a:r>
            <a:r>
              <a:rPr lang="ru-RU" dirty="0"/>
              <a:t>-ножа. В отличие от последнего, с помощью</a:t>
            </a:r>
          </a:p>
          <a:p>
            <a:r>
              <a:rPr lang="ru-RU" sz="1200" dirty="0" err="1"/>
              <a:t>TrueBeam</a:t>
            </a:r>
            <a:r>
              <a:rPr lang="ru-RU" sz="1200" dirty="0"/>
              <a:t> </a:t>
            </a:r>
            <a:r>
              <a:rPr lang="ru-RU" sz="1200" dirty="0" err="1"/>
              <a:t>STx</a:t>
            </a:r>
            <a:r>
              <a:rPr lang="ru-RU" sz="1200" dirty="0"/>
              <a:t> можно лечить более крупные и глубоко </a:t>
            </a:r>
            <a:r>
              <a:rPr lang="ru-RU" sz="1200" dirty="0" err="1"/>
              <a:t>залегающщие</a:t>
            </a:r>
            <a:r>
              <a:rPr lang="ru-RU" sz="1200" dirty="0"/>
              <a:t> опухоли.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1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4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41F2-FE8E-45E7-9696-0B4A1AD54774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6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4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5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3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7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7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7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3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2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4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75BF-FEF7-4E13-8922-AEC3C2D36C1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4EA8-FDB3-4381-B045-66A566E0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qwe.wiki/wiki/Cellular_differentiation" TargetMode="External"/><Relationship Id="rId7" Type="http://schemas.openxmlformats.org/officeDocument/2006/relationships/hyperlink" Target="https://ru.qwe.wiki/wiki/Vein" TargetMode="External"/><Relationship Id="rId2" Type="http://schemas.openxmlformats.org/officeDocument/2006/relationships/hyperlink" Target="https://ru.qwe.wiki/wiki/Grading_(tumors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qwe.wiki/wiki/Lymphatic_system" TargetMode="External"/><Relationship Id="rId5" Type="http://schemas.openxmlformats.org/officeDocument/2006/relationships/hyperlink" Target="https://ru.qwe.wiki/wiki/Segmental_resection" TargetMode="External"/><Relationship Id="rId4" Type="http://schemas.openxmlformats.org/officeDocument/2006/relationships/hyperlink" Target="https://ru.qwe.wiki/wiki/Tumor_mark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qwe.wiki/wiki/Chemotherapy" TargetMode="External"/><Relationship Id="rId2" Type="http://schemas.openxmlformats.org/officeDocument/2006/relationships/hyperlink" Target="https://ru.qwe.wiki/wiki/Histopathologi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qwe.wiki/wiki/Autopsy" TargetMode="External"/><Relationship Id="rId4" Type="http://schemas.openxmlformats.org/officeDocument/2006/relationships/hyperlink" Target="https://ru.qwe.wiki/wiki/Neoadjuvant_therap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pedia.org/wiki/File:Diagram_showing_the_T_stages_of_bladder_cancer_CRUK_372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qwe.wiki/wiki/Bladder_cancer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qwe.wiki/wiki/Cancer_Stagi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surgery.ldc.ru/linejnyj-uskoritel-varian-truebeam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59" y="457200"/>
            <a:ext cx="1183712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№ 3            ЛД, 14.10.2021 г.    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ЛД  29.09.2022 г.</a:t>
            </a:r>
          </a:p>
          <a:p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4400" b="1" dirty="0">
                <a:latin typeface="Times New Roman" panose="02020603050405020304" pitchFamily="18" charset="0"/>
              </a:rPr>
              <a:t>  </a:t>
            </a:r>
          </a:p>
          <a:p>
            <a:r>
              <a:rPr lang="ru-RU" sz="4400" b="1" dirty="0">
                <a:latin typeface="Times New Roman" panose="02020603050405020304" pitchFamily="18" charset="0"/>
              </a:rPr>
              <a:t>   ОБЩИЕ ПРИНЦИПЫ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ДИАГНОСТИКИ </a:t>
            </a:r>
          </a:p>
          <a:p>
            <a:r>
              <a:rPr lang="ru-RU" sz="4400" b="1" dirty="0">
                <a:latin typeface="Times New Roman" panose="02020603050405020304" pitchFamily="18" charset="0"/>
              </a:rPr>
              <a:t>                                    </a:t>
            </a:r>
          </a:p>
          <a:p>
            <a:r>
              <a:rPr lang="ru-RU" sz="4400" b="1" dirty="0">
                <a:latin typeface="Times New Roman" panose="02020603050405020304" pitchFamily="18" charset="0"/>
              </a:rPr>
              <a:t>                                        И</a:t>
            </a:r>
          </a:p>
          <a:p>
            <a:endParaRPr lang="ru-RU" sz="4400" b="1" dirty="0">
              <a:latin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</a:rPr>
              <a:t>         </a:t>
            </a:r>
            <a:r>
              <a:rPr lang="ru-RU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ЛЕЧЕНИЯ</a:t>
            </a:r>
            <a:r>
              <a:rPr lang="ru-RU" sz="4400" b="1" dirty="0">
                <a:latin typeface="Times New Roman" panose="02020603050405020304" pitchFamily="18" charset="0"/>
              </a:rPr>
              <a:t>  ЗЛОКАЧЕСТВЕННЫХ</a:t>
            </a:r>
          </a:p>
          <a:p>
            <a:r>
              <a:rPr lang="ru-RU" sz="4400" b="1" dirty="0">
                <a:latin typeface="Times New Roman" panose="02020603050405020304" pitchFamily="18" charset="0"/>
              </a:rPr>
              <a:t>                          ОПУХОЛЕЙ</a:t>
            </a:r>
          </a:p>
        </p:txBody>
      </p:sp>
    </p:spTree>
    <p:extLst>
      <p:ext uri="{BB962C8B-B14F-4D97-AF65-F5344CB8AC3E}">
        <p14:creationId xmlns:p14="http://schemas.microsoft.com/office/powerpoint/2010/main" val="149148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04" y="141669"/>
            <a:ext cx="118228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>
              <a:tabLst>
                <a:tab pos="1143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Врачи-онкологи должны знать некоторые правила, которые приме-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няются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отношении опухолей всех локализаций. Вкратце их можно изложить следующим образом:</a:t>
            </a:r>
          </a:p>
          <a:p>
            <a:pPr marL="342900" lvl="0" indent="-342900" algn="just">
              <a:buFont typeface="+mj-lt"/>
              <a:buAutoNum type="arabicPeriod"/>
              <a:tabLst>
                <a:tab pos="114300" algn="l"/>
                <a:tab pos="6477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Надо стремиться к тому, чтобы в максимальном числе случаев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диаг-ноз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был подтвержден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114300" algn="l"/>
                <a:tab pos="6477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медицинской документации описываются 2 классификации –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кли-ническая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cTNM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выставляется на основании клинических (также инструментальных и лабораторных методов исследования)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(часто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постхирургическая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которая основывается на данных, полученных до лечения и дополненных после хирурги-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ческого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вмешательства и гистологического исследования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pTNM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Символ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ставить и перед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(если имеется гистологическое подтверждение поражения регионарных лимфатических узлов), и перед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(если наличие отдаленного метастаза подтверждено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гистологически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4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8" y="229440"/>
            <a:ext cx="1152659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: размер или прямое распространение первичной опухоли</a:t>
            </a:r>
          </a:p>
          <a:p>
            <a:pPr algn="just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опухоль не может быть оценена</a:t>
            </a:r>
          </a:p>
          <a:p>
            <a:pPr algn="just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•Т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карцинома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•T0: нет признаков опухоли</a:t>
            </a:r>
          </a:p>
          <a:p>
            <a:pPr algn="just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•Т1, Т2, Т3, Т4: размер и / или распространение первичной опухоли</a:t>
            </a:r>
          </a:p>
          <a:p>
            <a:pPr algn="just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 : степень распространения на регионарные лимфа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тические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узлы</a:t>
            </a:r>
          </a:p>
          <a:p>
            <a:pPr algn="just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лимфатические узлы не могут быть оценены</a:t>
            </a:r>
          </a:p>
          <a:p>
            <a:pPr algn="just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•N0: нет метастазов в регионарные лимфатические узлы.</a:t>
            </a:r>
          </a:p>
          <a:p>
            <a:pPr algn="just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5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813" y="344775"/>
            <a:ext cx="1154242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•N1: имеются метастазы в регионарные лимфатические узлы; на некоторых участках опухоль распространяется на ближайшие или небольшое количество регионарных лимфатических узлов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•N2: опухоль распространилась между N1 и N3 (N2 не используется на всех участках)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•N3: опухоль распространяется на более отдаленные или многочисленные региональные лимфатические узлы (N3 не используется на всех участках)</a:t>
            </a:r>
          </a:p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•М : наличие отдаленных метастазов</a:t>
            </a:r>
          </a:p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•M0: отдаленных метастазов нет.</a:t>
            </a:r>
          </a:p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•M1: метастазы в отдаленные органы (за пределы регионарных лимфатических узлов)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5" y="180304"/>
            <a:ext cx="11449317" cy="647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Прочие параметры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(1–4): </a:t>
            </a:r>
            <a:r>
              <a:rPr lang="ru-RU" sz="3200" i="1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Оценка (опухоли)"/>
              </a:rPr>
              <a:t>степень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злокачественности раковых клеток (т. е.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они кажутся похожими на нормальные 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они считаются высоко дифференцирован-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ными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если нет, то низко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Клеточная дифференциация"/>
              </a:rPr>
              <a:t>дифференцирован-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ными</a:t>
            </a: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(0–3): повышение сывороточных </a:t>
            </a:r>
            <a:r>
              <a:rPr lang="ru-RU" sz="3200" u="sng" dirty="0" err="1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Онкомаркеры"/>
              </a:rPr>
              <a:t>онкомаркеров</a:t>
            </a:r>
            <a:r>
              <a:rPr lang="ru-RU" sz="32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Онкомаркеры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(0–2): завершенность операции (границы </a:t>
            </a:r>
            <a:r>
              <a:rPr lang="ru-RU" sz="3200" i="1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Сегментарная резекция"/>
              </a:rPr>
              <a:t>резекции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свободны от раковых клеток или нет)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(0–1): инвазия в </a:t>
            </a:r>
            <a:r>
              <a:rPr lang="ru-RU" sz="32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Лимфатическая система"/>
              </a:rPr>
              <a:t>лимфатические сосуды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(0–2): инвазия в </a:t>
            </a:r>
            <a:r>
              <a:rPr lang="ru-RU" sz="32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Вен"/>
              </a:rPr>
              <a:t>вену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(нет, микроскопическая, макро-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скопическая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2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30" y="180304"/>
            <a:ext cx="11513712" cy="613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Модификаторы префикса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стадия определяется на основании данных, полученных до лечения (включая клиническое обследование, визуализацию, эндоскопию, биопсию, хирургическое исследование). Префикс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неявно подразумевается при отсутствии префикса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стадия </a:t>
            </a:r>
            <a:r>
              <a:rPr lang="ru-RU" sz="28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Гистопатологичес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гисто</a:t>
            </a:r>
            <a:r>
              <a:rPr lang="ru-RU" sz="2800" u="sng" dirty="0">
                <a:solidFill>
                  <a:srgbClr val="F868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Гистопатологическ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патологического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исследования хирургического образца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стадия, оцениваемая после </a:t>
            </a:r>
            <a:r>
              <a:rPr lang="ru-RU" sz="28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Химиотерапия"/>
              </a:rPr>
              <a:t>химиотерапии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/ или лучевой терапии; другими словами, пациенту была проведена</a:t>
            </a:r>
          </a:p>
          <a:p>
            <a:pPr lvl="0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28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Неоадъювантная терапия"/>
              </a:rPr>
              <a:t>    </a:t>
            </a:r>
            <a:r>
              <a:rPr lang="ru-RU" sz="2800" u="sng" dirty="0" err="1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Неоадъювантная терапия"/>
              </a:rPr>
              <a:t>неоадъювантная</a:t>
            </a:r>
            <a:r>
              <a:rPr lang="ru-RU" sz="28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Неоадъювантная терапия"/>
              </a:rPr>
              <a:t> терапия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стадия</a:t>
            </a:r>
            <a:r>
              <a:rPr lang="ru-RU" sz="2800" dirty="0">
                <a:solidFill>
                  <a:srgbClr val="F868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рецидива 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опухоли у человека, который в течение некоторого периода времени не болел.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стадия определяется при </a:t>
            </a:r>
            <a:r>
              <a:rPr lang="ru-RU" sz="28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Вскрытие"/>
              </a:rPr>
              <a:t>вскрытии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8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9" y="193183"/>
            <a:ext cx="117326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114300" algn="l"/>
                <a:tab pos="6477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данных системы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TNM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производится группировка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стадиям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 этом степень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-ранения опухолевого процесса по системе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TNM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по стадиям должна оставаться в медицинской доку-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ментации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без изменений.</a:t>
            </a:r>
          </a:p>
          <a:p>
            <a:pPr marL="342900" lvl="0" indent="-342900" algn="just">
              <a:buFont typeface="+mj-lt"/>
              <a:buAutoNum type="arabicPeriod"/>
              <a:tabLst>
                <a:tab pos="114300" algn="l"/>
                <a:tab pos="6477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сомнении в правильности определения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катего-рий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выбирают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меньшую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категорию. Если есть сомнения в том имеется ли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или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 то ставит-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</a:p>
          <a:p>
            <a:pPr marL="342900" lvl="0" indent="-342900" algn="just">
              <a:buFont typeface="+mj-lt"/>
              <a:buAutoNum type="arabicPeriod"/>
              <a:tabLst>
                <a:tab pos="114300" algn="l"/>
                <a:tab pos="6477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Символы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,М (и стадии) могут быть сужены или расширены для клинических и научных целей. При этом базовые категории не должны меняться.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7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8" y="0"/>
            <a:ext cx="11946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9" y="399246"/>
            <a:ext cx="11667581" cy="59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6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5/5c/Diagram_showing_the_T_stages_of_bladder_cancer_CRUK_372.svg/220px-Diagram_showing_the_T_stages_of_bladder_cancer_CRUK_372.svg.pn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314176"/>
            <a:ext cx="6645499" cy="6168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031864" y="3103808"/>
            <a:ext cx="455912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800"/>
              </a:spcAft>
            </a:pPr>
            <a:endParaRPr lang="ru-R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Диаграмма, показывающая </a:t>
            </a: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– стадии   </a:t>
            </a:r>
            <a:r>
              <a:rPr lang="ru-RU" sz="24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Рак мочевого пузыря"/>
              </a:rPr>
              <a:t>рака мочевого</a:t>
            </a: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B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Рак мочевого пузыря"/>
              </a:rPr>
              <a:t> пузыря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0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0"/>
            <a:ext cx="11168336" cy="7467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2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8" y="154546"/>
            <a:ext cx="118228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диагностических методов   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Анамнез</a:t>
            </a:r>
          </a:p>
          <a:p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      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Осмотр и пальпация</a:t>
            </a:r>
          </a:p>
          <a:p>
            <a:r>
              <a:rPr lang="ru-RU" sz="2800" b="1" dirty="0">
                <a:latin typeface="Times New Roman" panose="02020603050405020304" pitchFamily="18" charset="0"/>
              </a:rPr>
              <a:t>        </a:t>
            </a:r>
            <a:r>
              <a:rPr lang="ru-RU" sz="2800" b="1" dirty="0">
                <a:solidFill>
                  <a:srgbClr val="00B050"/>
                </a:solidFill>
              </a:rPr>
              <a:t>Лабораторные и инструментальные методы обследования</a:t>
            </a:r>
          </a:p>
          <a:p>
            <a:r>
              <a:rPr lang="ru-RU" sz="2800" b="1" dirty="0"/>
              <a:t>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высокотехнологичной медицинской аппаратуры: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</a:t>
            </a:r>
            <a:r>
              <a:rPr lang="ru-RU" sz="2800" b="1" dirty="0"/>
              <a:t>рентгенологическое исследование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</a:t>
            </a:r>
            <a:r>
              <a:rPr lang="ru-RU" sz="2800" b="1" dirty="0"/>
              <a:t>ультразвуковая томография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</a:t>
            </a:r>
            <a:r>
              <a:rPr lang="ru-RU" sz="2800" b="1" dirty="0"/>
              <a:t>эндоскопические методы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</a:t>
            </a:r>
            <a:r>
              <a:rPr lang="ru-RU" sz="2800" b="1" dirty="0"/>
              <a:t>компьютерная и </a:t>
            </a:r>
            <a:r>
              <a:rPr lang="ru-RU" sz="2800" b="1" dirty="0" err="1"/>
              <a:t>магнитнорезонансная</a:t>
            </a:r>
            <a:r>
              <a:rPr lang="ru-RU" sz="2800" b="1" dirty="0"/>
              <a:t> томография (КТ и МРТ)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</a:t>
            </a:r>
            <a:r>
              <a:rPr lang="ru-RU" sz="2800" b="1" dirty="0"/>
              <a:t>позитронно-эмиссионная компьютерная томография (ПЭТ-КТ)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>
                <a:solidFill>
                  <a:srgbClr val="0000CC"/>
                </a:solidFill>
              </a:rPr>
              <a:t>Морфологические методы: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цитологический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гистологический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-гистохимический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Молекулярно-генетические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9163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1" y="218941"/>
            <a:ext cx="11668259" cy="6211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Небольшой рак низкой степени злокачественности, без метастазов, без распространения на регионарные лимфатические узлы, рак полностью удален, материал резекции исследован патологом: pT1 pN0 M0 R0 G1; эта группа T, N и M будет считаться </a:t>
            </a:r>
            <a:r>
              <a:rPr lang="ru-RU" sz="3600" b="1" dirty="0">
                <a:solidFill>
                  <a:srgbClr val="0B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Стадия рака"/>
              </a:rPr>
              <a:t>стадией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Крупный рак высокой степени злокачественности с распространением на регионарные лимфатические узлы и другие органы, не удаленный полностью, осмотр патологоанатома: pT4 pN2 M1 R1 G3; эта группа T, N и M будет считаться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стадией IV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3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272955"/>
            <a:ext cx="1131399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принципы лечения злокачественных  новообразований</a:t>
            </a:r>
          </a:p>
          <a:p>
            <a:pPr lvl="0">
              <a:spcAft>
                <a:spcPts val="0"/>
              </a:spcAft>
            </a:pPr>
            <a:endParaRPr lang="ru-RU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лечении злокачественных ново-</a:t>
            </a:r>
          </a:p>
          <a:p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образований используются три </a:t>
            </a:r>
          </a:p>
          <a:p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основных метода –</a:t>
            </a:r>
          </a:p>
          <a:p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хирургический, </a:t>
            </a:r>
            <a:r>
              <a:rPr lang="ru-RU" sz="48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лучевой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</a:p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ru-RU" sz="4800" b="1" dirty="0">
                <a:solidFill>
                  <a:srgbClr val="66FF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лекарственный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2080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25" y="362635"/>
            <a:ext cx="1128215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Главной особенностью хирургического метода в онкологии является принцип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радикальности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Другим важным моментом является соблюдение правил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Абластики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радикальности предусматривает такое удаление опухоли, когда по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линии резекции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паталогоанатом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(гистолог) 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находит признаков опухолевого роста и в регионарных лимфоузлах нет метастазов или они удалены вместе с опухолью.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2096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68490"/>
            <a:ext cx="11436823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70"/>
              </a:spcBef>
              <a:spcAft>
                <a:spcPts val="0"/>
              </a:spcAft>
            </a:pPr>
            <a:r>
              <a:rPr lang="ru-RU" dirty="0">
                <a:solidFill>
                  <a:srgbClr val="10253F"/>
                </a:solidFill>
                <a:latin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40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Лучевая терапия 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7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Это способ лечения посредством воздействия на патологический процесс различными видами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ионизирующего</a:t>
            </a:r>
            <a:r>
              <a:rPr lang="ru-RU" sz="40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 излучения. 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Лучевая терапия – высокотехнологичный метод, включающий набор обязательных процедур, последовательно выполняемый у каждого пациента: </a:t>
            </a:r>
            <a:r>
              <a:rPr lang="ru-RU" sz="4000" b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топометрия</a:t>
            </a:r>
            <a:r>
              <a:rPr lang="ru-RU" sz="40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, расчет планов облучения, симуляция и собственно облучение</a:t>
            </a:r>
            <a:endParaRPr lang="ru-RU" sz="4000" b="1" dirty="0">
              <a:solidFill>
                <a:srgbClr val="A50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27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12531" r="16074"/>
          <a:stretch/>
        </p:blipFill>
        <p:spPr bwMode="auto">
          <a:xfrm>
            <a:off x="559557" y="0"/>
            <a:ext cx="109318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1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77" y="0"/>
            <a:ext cx="116005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По способу подведения дозы ЛТ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725" y="769441"/>
            <a:ext cx="112866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Дистанционная лучевая терапия,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когда между излучателем и опухолью имеется определенное расстояние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лучевая терапия (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Брахитерапия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</a:p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 лучевого лечения, при котором радио-</a:t>
            </a:r>
          </a:p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активный источник,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запаянный в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герметич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ную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капсулу,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используется на коротких рас-</a:t>
            </a:r>
          </a:p>
          <a:p>
            <a:pPr algn="just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стояниях  для внутритканевого,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внутриполост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внутривенного и поверхностного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облуче-ния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49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4" y="272956"/>
            <a:ext cx="1109563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              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Дистанционная</a:t>
            </a:r>
            <a:r>
              <a:rPr lang="ru-RU" sz="40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 лучевая терапия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     Используются: </a:t>
            </a:r>
            <a:r>
              <a:rPr lang="ru-RU" sz="4000" b="1" dirty="0" err="1">
                <a:solidFill>
                  <a:srgbClr val="10253F"/>
                </a:solidFill>
                <a:latin typeface="Times New Roman" panose="02020603050405020304" pitchFamily="18" charset="0"/>
              </a:rPr>
              <a:t>рентгентерапевтические</a:t>
            </a:r>
            <a:r>
              <a:rPr lang="ru-RU" sz="4000" b="1" dirty="0">
                <a:solidFill>
                  <a:srgbClr val="10253F"/>
                </a:solidFill>
                <a:latin typeface="Times New Roman" panose="02020603050405020304" pitchFamily="18" charset="0"/>
              </a:rPr>
              <a:t>, гамма-терапевтические аппараты, линейные ускорители и ускорители протонов.</a:t>
            </a: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1025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Аппараты </a:t>
            </a:r>
            <a:r>
              <a:rPr lang="ru-RU" sz="4000" b="1" dirty="0" err="1">
                <a:solidFill>
                  <a:srgbClr val="1025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используещиеся</a:t>
            </a:r>
            <a:r>
              <a:rPr lang="ru-RU" sz="4000" b="1" dirty="0">
                <a:solidFill>
                  <a:srgbClr val="1025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4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брахитерапии</a:t>
            </a:r>
            <a:r>
              <a:rPr lang="ru-RU" sz="4000" b="1" dirty="0">
                <a:solidFill>
                  <a:srgbClr val="1025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Гаммамед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-плюс,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Multisourse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аппарат для внутри-тканевой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брахитерапии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размещение аппликаторов в тканях организма. У нас имеется Российский аппарат Агат-В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6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914400"/>
            <a:ext cx="11081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Адронная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лучевая терапия </a:t>
            </a:r>
          </a:p>
          <a:p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новый вид лечения в онкологии. Адроны – частицы атомных ядер.</a:t>
            </a:r>
          </a:p>
          <a:p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Для лучевой терапии используют</a:t>
            </a:r>
          </a:p>
          <a:p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54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протоны, нейтроны и ионы</a:t>
            </a:r>
          </a:p>
          <a:p>
            <a:r>
              <a:rPr lang="ru-RU" sz="54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углерода.</a:t>
            </a:r>
            <a:endParaRPr lang="ru-RU" sz="5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8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к выглядит Центр протонной терапии Медицинского института Березина Сергея (МИБС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565627"/>
            <a:ext cx="7383439" cy="518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8461612" y="2278504"/>
            <a:ext cx="34801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Так выглядит центр протонной терапии </a:t>
            </a:r>
            <a:r>
              <a:rPr lang="ru-RU" sz="2800" i="1" dirty="0"/>
              <a:t> </a:t>
            </a:r>
            <a:r>
              <a:rPr lang="ru-RU" sz="2800" dirty="0"/>
              <a:t>Медицинского института Березина Сергея (МИБС) в Санкт-Петербурге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6692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orage.protherapy.ru/source/1/AhbEBSr3_RUUXbY3nhxBrZ4nDLirLOc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5" y="168212"/>
            <a:ext cx="8574373" cy="6082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9129010" y="2098623"/>
            <a:ext cx="2953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 это процедурный зал протонного ускорителя</a:t>
            </a:r>
          </a:p>
        </p:txBody>
      </p:sp>
    </p:spTree>
    <p:extLst>
      <p:ext uri="{BB962C8B-B14F-4D97-AF65-F5344CB8AC3E}">
        <p14:creationId xmlns:p14="http://schemas.microsoft.com/office/powerpoint/2010/main" val="33033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1E1299-999F-4181-9259-AE0A2040B61D}"/>
              </a:ext>
            </a:extLst>
          </p:cNvPr>
          <p:cNvSpPr txBox="1"/>
          <p:nvPr/>
        </p:nvSpPr>
        <p:spPr>
          <a:xfrm>
            <a:off x="382384" y="315884"/>
            <a:ext cx="11504815" cy="6222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Иммуногистохимический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- особый вид </a:t>
            </a:r>
            <a:r>
              <a:rPr lang="ru-RU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исследо-вания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ткани, предполагающий использование </a:t>
            </a:r>
            <a:r>
              <a:rPr lang="ru-RU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специаль-ных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реактивов. При </a:t>
            </a:r>
            <a:r>
              <a:rPr lang="ru-RU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гистологическом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исследовании ткань опухоли окрашивают с помощью красителей. При </a:t>
            </a:r>
            <a:r>
              <a:rPr lang="ru-RU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иммуногистохимическом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исследовании используют реактивы, содержащие </a:t>
            </a:r>
            <a:r>
              <a:rPr lang="ru-RU" sz="3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антитела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меченные </a:t>
            </a:r>
            <a:r>
              <a:rPr lang="ru-RU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специаль-ными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веществами. </a:t>
            </a:r>
            <a:r>
              <a:rPr lang="ru-RU" sz="3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Антитело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белковое вещество, кото-рое связывается в тканях с определенными участками (если они есть) - </a:t>
            </a:r>
            <a:r>
              <a:rPr lang="ru-RU" sz="3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антигенами</a:t>
            </a:r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после чего возникает реакция, по которой и можно судить, присутствует в ткани то или иное вещество или нет.</a:t>
            </a:r>
            <a:endParaRPr lang="ru-RU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8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нейный ускоритель TrueBeam ST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134911"/>
            <a:ext cx="8616508" cy="6205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89364" y="404734"/>
            <a:ext cx="33128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Это линейный ускоритель </a:t>
            </a:r>
            <a:r>
              <a:rPr lang="ru-RU" sz="2800" dirty="0" err="1"/>
              <a:t>пя</a:t>
            </a:r>
            <a:r>
              <a:rPr lang="ru-RU" sz="2800" dirty="0"/>
              <a:t>-</a:t>
            </a:r>
          </a:p>
          <a:p>
            <a:r>
              <a:rPr lang="ru-RU" sz="2800" dirty="0"/>
              <a:t>того поколения </a:t>
            </a:r>
            <a:r>
              <a:rPr lang="ru-RU" sz="2800" dirty="0" err="1"/>
              <a:t>TrueBeam</a:t>
            </a:r>
            <a:r>
              <a:rPr lang="ru-RU" sz="2800" dirty="0"/>
              <a:t> </a:t>
            </a:r>
            <a:r>
              <a:rPr lang="ru-RU" sz="2800" dirty="0" err="1"/>
              <a:t>STx</a:t>
            </a:r>
            <a:r>
              <a:rPr lang="ru-RU" sz="2800" dirty="0"/>
              <a:t>,</a:t>
            </a:r>
          </a:p>
          <a:p>
            <a:r>
              <a:rPr lang="ru-RU" sz="2800" dirty="0"/>
              <a:t> который сочетает в себе возможности проведения лучевой терапии и выполнения радиохирургических операций с миллиметровой точностью.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0771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6" y="559558"/>
            <a:ext cx="11218460" cy="5367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TrueBeam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STx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линейный ускоритель, который сочетает в себе возможности проведения лучевой терапии и выполнения радиохирургических операций с миллиметровой точностью.</a:t>
            </a:r>
          </a:p>
        </p:txBody>
      </p:sp>
    </p:spTree>
    <p:extLst>
      <p:ext uri="{BB962C8B-B14F-4D97-AF65-F5344CB8AC3E}">
        <p14:creationId xmlns:p14="http://schemas.microsoft.com/office/powerpoint/2010/main" val="41930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3" y="163773"/>
            <a:ext cx="11600596" cy="7666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на стереотаксическом и радио-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хирургическом    линейном        ускорителе  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4400" b="1" u="none" strike="noStrike" dirty="0" err="1">
                <a:solidFill>
                  <a:srgbClr val="337AB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TrueBeam</a:t>
            </a:r>
            <a:r>
              <a:rPr lang="ru-RU" sz="4400" b="1" u="none" strike="noStrike" dirty="0">
                <a:solidFill>
                  <a:srgbClr val="337AB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4400" b="1" u="none" strike="noStrike" dirty="0" err="1">
                <a:solidFill>
                  <a:srgbClr val="337AB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STx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производства компании «</a:t>
            </a:r>
            <a:r>
              <a:rPr lang="ru-RU" sz="4400" b="1" dirty="0" err="1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(США) – </a:t>
            </a:r>
            <a:r>
              <a:rPr lang="ru-RU" sz="4400" b="1" dirty="0" err="1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непре-взойденная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точность в формировании </a:t>
            </a:r>
            <a:r>
              <a:rPr lang="ru-RU" sz="4400" b="1" dirty="0" err="1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пуч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-ка, объединенная с тончайшим </a:t>
            </a:r>
            <a:r>
              <a:rPr lang="ru-RU" sz="4400" b="1" dirty="0" err="1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позицио-нированием</a:t>
            </a:r>
            <a:r>
              <a:rPr lang="ru-RU" sz="4400" b="1" dirty="0">
                <a:solidFill>
                  <a:srgbClr val="3C485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пациента, помогающие решать самые сложные и вызывающие задачи, встающие перед радиационным  онкологом 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3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6" y="395786"/>
            <a:ext cx="11505063" cy="583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TrueBeam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STx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зна-чительно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сократить число сеансов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облуче-ния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увеличить точность наведения </a:t>
            </a:r>
            <a:r>
              <a:rPr lang="ru-RU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излу-чения</a:t>
            </a:r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предоставляет возможность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улуч-шенного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визуального контроля,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увеличи-вает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проведения процедуры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4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снижает облучение здоровых органов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результате их перемещения.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93066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614149"/>
            <a:ext cx="11342589" cy="47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 </a:t>
            </a:r>
            <a:r>
              <a:rPr lang="ru-RU" sz="4800" b="1" dirty="0" err="1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Киберножа</a:t>
            </a:r>
            <a:r>
              <a:rPr lang="ru-RU" sz="48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очень точно </a:t>
            </a:r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(погрешность менее 0,2 мм)</a:t>
            </a:r>
            <a:r>
              <a:rPr lang="ru-RU" sz="48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безопасно для больного доставлять необходимую дозу облучения к опухоли, не повреждая окружающие здоровые органы и ткани.</a:t>
            </a:r>
            <a:endParaRPr lang="ru-RU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6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ибер-нож в Герц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627451"/>
            <a:ext cx="10238014" cy="56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65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586592"/>
            <a:ext cx="8945880" cy="59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6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3486E0-441F-47F7-A4F5-1035BFF9AF0E}"/>
              </a:ext>
            </a:extLst>
          </p:cNvPr>
          <p:cNvSpPr txBox="1"/>
          <p:nvPr/>
        </p:nvSpPr>
        <p:spPr>
          <a:xfrm>
            <a:off x="801858" y="633046"/>
            <a:ext cx="11000935" cy="5852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Противоопухолевая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лекарственная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-пия является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самостоятельным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разделом онкологии, объединяющим </a:t>
            </a:r>
            <a:r>
              <a:rPr lang="ru-RU" sz="4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химиотера-пию</a:t>
            </a:r>
            <a:r>
              <a:rPr lang="ru-RU" sz="4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гормонотерапию, </a:t>
            </a:r>
            <a:r>
              <a:rPr lang="ru-RU" sz="4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антиангиогенную</a:t>
            </a:r>
            <a:r>
              <a:rPr lang="ru-RU" sz="4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таргетную</a:t>
            </a:r>
            <a:r>
              <a:rPr lang="ru-RU" sz="4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</a:t>
            </a:r>
            <a:r>
              <a:rPr lang="ru-RU" sz="4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 </a:t>
            </a: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поддерживающую терапию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 играет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важную роль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лечении пациентов со злокачественными ново-образованиями.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97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51FAC1-E5C1-41AD-8D53-D4AFB8510429}"/>
              </a:ext>
            </a:extLst>
          </p:cNvPr>
          <p:cNvSpPr txBox="1"/>
          <p:nvPr/>
        </p:nvSpPr>
        <p:spPr>
          <a:xfrm>
            <a:off x="251791" y="927652"/>
            <a:ext cx="11608905" cy="5314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лекарственного лечения </a:t>
            </a:r>
            <a:r>
              <a:rPr lang="ru-RU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злокачест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-венных опухолей: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Излечение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пациента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заболевания и увеличение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продолжительности жизни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Устранение симптомов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болезни и 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качества жизни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5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" y="191069"/>
            <a:ext cx="117780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Лекарственная терапия рака включает в себя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-ко различных вариантов:</a:t>
            </a:r>
          </a:p>
          <a:p>
            <a:r>
              <a:rPr lang="ru-RU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- химиотерапия</a:t>
            </a:r>
            <a:r>
              <a:rPr lang="ru-RU" sz="3600" b="1" dirty="0">
                <a:latin typeface="Times New Roman" panose="02020603050405020304" pitchFamily="18" charset="0"/>
              </a:rPr>
              <a:t>,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лечение проводится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цитостатиками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 классической химиотерапии мишенями служат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эффекторные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молекулы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измененных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измененных клеток ;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гормональная терапия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Если у пациента имеется гормонально активная опухоль, то другие виды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лече-ния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обязательно дополняются гормонотерапией, кото-рая позволяет улучшить качество и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продолжитель-ность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жизни больных;</a:t>
            </a:r>
          </a:p>
        </p:txBody>
      </p:sp>
    </p:spTree>
    <p:extLst>
      <p:ext uri="{BB962C8B-B14F-4D97-AF65-F5344CB8AC3E}">
        <p14:creationId xmlns:p14="http://schemas.microsoft.com/office/powerpoint/2010/main" val="38123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2" y="283336"/>
            <a:ext cx="1160386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Важным этапом в диагностике злокачественных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опу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-холей является классификация. Морфологические проявления опухолевого процесса, так же как и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кли-нические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очень разнообразны. Уместить все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-ты опухолевого роста в одной классификации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доволь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-но трудная задача.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болезней – это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-тема рубрик, которые отвечают определенным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крите-риям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классификация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наиболее полно учитывала интересы специалистов была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«Классификация причин смерти»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разработанная в 1900 г.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Бертильоном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Париже.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82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6" y="341195"/>
            <a:ext cx="11300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иммунотерапия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последние 10-15 лет были получены очень интересные данные о возможности воздействовать на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иммуную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так, чтобы она активизировалась,  атаковала опухолевые клетки  и уничтожала их;</a:t>
            </a:r>
          </a:p>
          <a:p>
            <a:pPr lvl="0" fontAlgn="base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-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таргетная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терапия.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Английское слово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означает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мишень, цель.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гетная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терапия это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лече-ние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влияющее на определенные мишени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такие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фермент или рецептор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 в виде ингибирования, так 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виде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повышения  активации мишени.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06631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0" y="213360"/>
            <a:ext cx="115062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Молекулярное профилирование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ускоряющее прогресс в лечении опухолей желудочно-</a:t>
            </a:r>
            <a:r>
              <a:rPr lang="ru-RU" sz="40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тракта (ЖКТ), было выбрано в качестве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года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Молекулярное </a:t>
            </a:r>
            <a:r>
              <a:rPr lang="ru-RU" sz="40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профилиро-вание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помогло изменить перспективы для пациентов с опухолями ЖКТ путем </a:t>
            </a:r>
            <a:r>
              <a:rPr lang="ru-RU" sz="40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-деления </a:t>
            </a:r>
            <a:r>
              <a:rPr lang="ru-RU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молекулярных и генетических </a:t>
            </a:r>
            <a:r>
              <a:rPr 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</a:t>
            </a:r>
            <a:r>
              <a:rPr lang="ru-RU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ностей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позволяющих онкологам назначать лечение,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высокоспецифичное для определенной опухоли. 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FDA, 2021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endParaRPr lang="ru-RU" sz="4000" b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76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170288"/>
            <a:ext cx="11521440" cy="658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МОНОКЛОНАЛЬНЫХ АНТИТЕЛ БЫЛИ ОДОБРЕНЫ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FDA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ЛЕКАРСТВЕННЫХ ПРЕПАРАТОВ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антител, поступающих в клинику, быстро растет. Так, если на исследования и регистрацию первых 50 антител ушло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лет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50 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антител были открыты, изучены и одобрены всего за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лет, с 2015 по 2021 годы</a:t>
            </a:r>
            <a:r>
              <a:rPr lang="ru-RU" sz="40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Ожидается, что следующая сотня будет одобрена менее чем за 10 лет.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30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9080"/>
            <a:ext cx="11490960" cy="657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Лидерами</a:t>
            </a:r>
            <a:r>
              <a:rPr lang="ru-RU" sz="4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одобрению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4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антитела, применяющиеся в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онкологии и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онкогематологии</a:t>
            </a:r>
            <a:r>
              <a:rPr lang="ru-RU" sz="4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клинических исследованиях в </a:t>
            </a:r>
            <a:r>
              <a:rPr lang="ru-RU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момент изучается 106 антител</a:t>
            </a:r>
            <a:r>
              <a:rPr lang="ru-RU" sz="4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созданных </a:t>
            </a:r>
            <a:r>
              <a:rPr lang="ru-RU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лечения рака, </a:t>
            </a:r>
            <a:r>
              <a:rPr lang="ru-RU" sz="4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2 раза меньше для лечения других болезней (51). Клиническая привлекательность </a:t>
            </a:r>
            <a:r>
              <a:rPr lang="ru-RU" sz="4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моноклональных</a:t>
            </a:r>
            <a:r>
              <a:rPr lang="ru-RU" sz="4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антител уже давно очевидна.</a:t>
            </a:r>
            <a:endParaRPr lang="ru-RU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0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zeta.russco.org/media/12_2021/img_04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173480"/>
            <a:ext cx="10988040" cy="5455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0520" y="320041"/>
            <a:ext cx="1164336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1. Продолжительность ответа на терапию (1 линия).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0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zeta.russco.org/media/12_2021/img_04_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325880"/>
            <a:ext cx="11551920" cy="5532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3840" y="121921"/>
            <a:ext cx="11826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 2. Показатели общей выживаемости при использовании ТТ и ИО на старте</a:t>
            </a:r>
            <a:r>
              <a:rPr lang="ru-RU" b="1" dirty="0">
                <a:solidFill>
                  <a:srgbClr val="212529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33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rachirf.ru/storage/fd/d4/de/39/89/16/60/bf/4856-158440-90e8a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8" y="228146"/>
            <a:ext cx="10099344" cy="6005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86840" y="6233160"/>
            <a:ext cx="938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Нобелевская премия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430639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364762-13D2-4C1D-88F1-371FFCB9AF18}"/>
              </a:ext>
            </a:extLst>
          </p:cNvPr>
          <p:cNvSpPr txBox="1"/>
          <p:nvPr/>
        </p:nvSpPr>
        <p:spPr>
          <a:xfrm>
            <a:off x="244929" y="163287"/>
            <a:ext cx="11691257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противоопухолевой лекарственной </a:t>
            </a:r>
          </a:p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терапии </a:t>
            </a:r>
          </a:p>
          <a:p>
            <a:pPr algn="just"/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Адъювантная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Назначается </a:t>
            </a:r>
            <a:r>
              <a:rPr lang="ru-RU" sz="4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радикального хирургического лечения или радикальной ЛТ с целью профилактики рецидива заболевания.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err="1">
                <a:solidFill>
                  <a:srgbClr val="FF0000"/>
                </a:solidFill>
              </a:rPr>
              <a:t>Неоадъювантная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  <a:r>
              <a:rPr lang="ru-RU" sz="4000" b="1" dirty="0"/>
              <a:t> Назначается при исходно опера-</a:t>
            </a:r>
            <a:r>
              <a:rPr lang="ru-RU" sz="4000" b="1" dirty="0" err="1"/>
              <a:t>бельных</a:t>
            </a:r>
            <a:r>
              <a:rPr lang="ru-RU" sz="4000" b="1" dirty="0"/>
              <a:t> опухолях </a:t>
            </a:r>
            <a:r>
              <a:rPr lang="ru-RU" sz="4000" b="1" dirty="0">
                <a:solidFill>
                  <a:srgbClr val="3333FF"/>
                </a:solidFill>
              </a:rPr>
              <a:t>до</a:t>
            </a:r>
            <a:r>
              <a:rPr lang="ru-RU" sz="4000" b="1" dirty="0"/>
              <a:t> радикального хирурги-</a:t>
            </a:r>
            <a:r>
              <a:rPr lang="ru-RU" sz="4000" b="1" dirty="0" err="1"/>
              <a:t>ческого</a:t>
            </a:r>
            <a:r>
              <a:rPr lang="ru-RU" sz="4000" b="1" dirty="0"/>
              <a:t> лечения или радикальной ЛТ с целью уменьшения объема опухоли и достижения патоморфологического ответа.</a:t>
            </a:r>
          </a:p>
          <a:p>
            <a:endParaRPr lang="ru-RU" dirty="0"/>
          </a:p>
          <a:p>
            <a:r>
              <a:rPr lang="ru-RU" dirty="0"/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93459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6A26F-6532-403C-A766-CD1BCEF4FAC2}"/>
              </a:ext>
            </a:extLst>
          </p:cNvPr>
          <p:cNvSpPr txBox="1"/>
          <p:nvPr/>
        </p:nvSpPr>
        <p:spPr>
          <a:xfrm>
            <a:off x="477078" y="159027"/>
            <a:ext cx="112643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/ индукционная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лекарственная терапия при метастатическом или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местнораспространенном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опухолевом процессе, направлена на </a:t>
            </a:r>
            <a:r>
              <a:rPr lang="ru-RU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жизни пациента,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определен-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случаях </a:t>
            </a:r>
            <a:r>
              <a:rPr lang="ru-RU" sz="36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достигнуто выздоровление. 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Паллиативная.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Преследует цель </a:t>
            </a:r>
            <a:r>
              <a:rPr lang="ru-RU" sz="36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 </a:t>
            </a:r>
            <a:r>
              <a:rPr lang="ru-RU" sz="36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</a:t>
            </a:r>
            <a:r>
              <a:rPr lang="ru-RU" sz="36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-томов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за счет уменьшения опухолевой массы, не преследует цель увеличения продолжи-тельности жизни.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Поддерживающая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лекарственная терапия направлена на поддержание эффекта,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дос-тигнутого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лечебной / индукционной лекарствен-ной терапии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69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7D2E5-0354-4D0E-808F-91A87362497C}"/>
              </a:ext>
            </a:extLst>
          </p:cNvPr>
          <p:cNvSpPr txBox="1"/>
          <p:nvPr/>
        </p:nvSpPr>
        <p:spPr>
          <a:xfrm>
            <a:off x="318051" y="92765"/>
            <a:ext cx="1178118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применения противоопухолевых препаратов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рассчитан на резорбтивный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противоопухо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-левый эффект, когда препараты принимаются внутрь,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вво-дятся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подкожно, внутривенно, внутримышечно, ректально.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Регионарный: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лекарственный препарат вводится в сосуды, питающие новообразование, при этом системное воздействие, т. е. поступление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цитостатика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другие органы, ограничено.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метод: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наносятся на поверхностные очаги в виде мазей или растворов, вводятся непосредственно в опухолевый очаг, в серозные полости (брюшную с целью купирования асцита, грудную - с целью купирования плеврита), спинномозговой канал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интратекально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приме-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няются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внутрипузырно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0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5" y="399245"/>
            <a:ext cx="11603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Всемирная организация здравоохранения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 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ВОЗ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)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опубликовала Международную 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классификацию болезней 11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го пересмотра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 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МКБ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11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 в июне 2018 года. С 1992 года в мире действовала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 МКБ-10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, до нее 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пересмотры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 проводились 1 раз в 10 лет. </a:t>
            </a:r>
          </a:p>
          <a:p>
            <a:pPr algn="just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МКБ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 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10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го пересмотра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 переведена на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</a:rPr>
              <a:t>43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 языка и используется в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</a:rPr>
              <a:t>117 странах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ru-RU" sz="3600" dirty="0"/>
              <a:t> Предполагается, что новое издание МКБ представят на утверждение Всемирной ассамблеи здравоохранения в январе 2019 года, а в полную силу оно вступит с 1 января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1098454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zeta.russco.org/media/02_2022/federi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" y="137160"/>
            <a:ext cx="5698067" cy="8129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178040" y="1432560"/>
            <a:ext cx="4648200" cy="431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Фредерик Уильям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Бёртон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1816-1900, ирландский художник-прерафаэлит.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Халлелиль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Гильдебранд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встреча на лестнице башни» 1864. Холст, масло. Национальная галерея Ирландии, Дублин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949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zeta.russco.org/media/01_2022/og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37160"/>
            <a:ext cx="560832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8040" y="2606040"/>
            <a:ext cx="4145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12529"/>
                </a:solidFill>
                <a:latin typeface="Montserrat"/>
              </a:rPr>
              <a:t>Огюст </a:t>
            </a:r>
            <a:r>
              <a:rPr lang="ru-RU" sz="2400" b="1" dirty="0" err="1">
                <a:solidFill>
                  <a:srgbClr val="212529"/>
                </a:solidFill>
                <a:latin typeface="Montserrat"/>
              </a:rPr>
              <a:t>Тульмуш</a:t>
            </a:r>
            <a:r>
              <a:rPr lang="ru-RU" sz="2400" b="1" dirty="0">
                <a:solidFill>
                  <a:srgbClr val="212529"/>
                </a:solidFill>
                <a:latin typeface="Montserrat"/>
              </a:rPr>
              <a:t> (</a:t>
            </a:r>
            <a:r>
              <a:rPr lang="ru-RU" sz="2400" b="1" dirty="0" err="1">
                <a:solidFill>
                  <a:srgbClr val="212529"/>
                </a:solidFill>
                <a:latin typeface="Montserrat"/>
              </a:rPr>
              <a:t>Auguste</a:t>
            </a:r>
            <a:r>
              <a:rPr lang="ru-RU" sz="2400" b="1" dirty="0">
                <a:solidFill>
                  <a:srgbClr val="212529"/>
                </a:solidFill>
                <a:latin typeface="Montserrat"/>
              </a:rPr>
              <a:t> </a:t>
            </a:r>
            <a:r>
              <a:rPr lang="ru-RU" sz="2400" b="1" dirty="0" err="1">
                <a:solidFill>
                  <a:srgbClr val="212529"/>
                </a:solidFill>
                <a:latin typeface="Montserrat"/>
              </a:rPr>
              <a:t>Toulmouche</a:t>
            </a:r>
            <a:r>
              <a:rPr lang="ru-RU" sz="2400" b="1" dirty="0">
                <a:solidFill>
                  <a:srgbClr val="212529"/>
                </a:solidFill>
                <a:latin typeface="Montserrat"/>
              </a:rPr>
              <a:t>). «Поцелуй». 1870,</a:t>
            </a:r>
          </a:p>
          <a:p>
            <a:r>
              <a:rPr lang="ru-RU" sz="2400" dirty="0">
                <a:solidFill>
                  <a:srgbClr val="212529"/>
                </a:solidFill>
                <a:latin typeface="Roboto Slab"/>
              </a:rPr>
              <a:t>холст, масло. Неизвестная коллекция</a:t>
            </a:r>
            <a:endParaRPr lang="ru-RU" sz="2400" b="0" i="0" dirty="0">
              <a:solidFill>
                <a:srgbClr val="212529"/>
              </a:solidFill>
              <a:effectLst/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36236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7" y="117693"/>
            <a:ext cx="116296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143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МКБ-10, в новой версии добавлено пять классов: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«Болезни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крови и кроветворных органов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«Нарушения иммунной системы», «Расстройства цикла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бодрствование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«Заболевания, связанные с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сексуальным здоровьем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и дополнительный класс для необязательного использования «Заболевания, известные в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народной медицине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– Модуль I». Классы «Болезни кожи», «Аномалии развития» и «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Симп-томы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признаки и клинические данные, не отнесенные к другим категориям», подверглись значительной реструктуризации (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доклада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Ген.директора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ВОЗ на за-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седании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Всемирной ассамблеи здравоохранения в 2019 г.).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20" y="103030"/>
            <a:ext cx="11706895" cy="638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МКБ-10 надо придерживаться следующих правил кодирования болезней и причин смерти: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первой осью является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 опухоли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(злокачественная, доброкачественная, рак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situ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неопределенная, вторичная);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вторая ось указывает 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локализацию.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Коды 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новообразований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объединены по характеру опухоли в следующем порядке: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COO – С75 – злокачественные новообразования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уточнен-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ных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локализаций, которые обозначены как первичные или предположительно первичные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кроме новообразований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лим-фоидной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кроветворной и родственной им ткани;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9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41" y="257578"/>
            <a:ext cx="11681138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С76 – С80 –  злокачественные новообразования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неточно обозначенные, вторичные и неуточненных локализаций;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С81 – С96 – злокачественные новообразования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лимфоидной, кроветворной и родственной им ткани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обозначены как первичные или </a:t>
            </a: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предполо-жительно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первичные;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D00 – D09 – новообразования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D10 –  D36 –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доброкачественные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новообразования;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D37 – D48 –  новообразования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неопределенного и неизвестного характера.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814" y="2608289"/>
            <a:ext cx="11467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 ЗЛОКАЧЕСТВЕННЫХ  ОПУХОЛЕЙ</a:t>
            </a:r>
          </a:p>
        </p:txBody>
      </p:sp>
    </p:spTree>
    <p:extLst>
      <p:ext uri="{BB962C8B-B14F-4D97-AF65-F5344CB8AC3E}">
        <p14:creationId xmlns:p14="http://schemas.microsoft.com/office/powerpoint/2010/main" val="286524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3758</TotalTime>
  <Words>1952</Words>
  <Application>Microsoft Office PowerPoint</Application>
  <PresentationFormat>Широкоэкранный</PresentationFormat>
  <Paragraphs>185</Paragraphs>
  <Slides>51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Arial</vt:lpstr>
      <vt:lpstr>Calibri</vt:lpstr>
      <vt:lpstr>Calibri Light</vt:lpstr>
      <vt:lpstr>Montserrat</vt:lpstr>
      <vt:lpstr>Roboto Slab</vt:lpstr>
      <vt:lpstr>Segoe UI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Талантбек Жакыпов</cp:lastModifiedBy>
  <cp:revision>93</cp:revision>
  <dcterms:created xsi:type="dcterms:W3CDTF">2020-08-30T09:04:29Z</dcterms:created>
  <dcterms:modified xsi:type="dcterms:W3CDTF">2022-10-19T10:54:02Z</dcterms:modified>
</cp:coreProperties>
</file>